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67" r:id="rId3"/>
    <p:sldId id="268" r:id="rId4"/>
    <p:sldId id="266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FFFFF"/>
    <a:srgbClr val="DBDBDB"/>
    <a:srgbClr val="C80000"/>
    <a:srgbClr val="BC0000"/>
    <a:srgbClr val="B80000"/>
    <a:srgbClr val="D20000"/>
    <a:srgbClr val="D12222"/>
    <a:srgbClr val="B3B3B3"/>
    <a:srgbClr val="D3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5978" autoAdjust="0"/>
  </p:normalViewPr>
  <p:slideViewPr>
    <p:cSldViewPr snapToGrid="0">
      <p:cViewPr varScale="1">
        <p:scale>
          <a:sx n="62" d="100"/>
          <a:sy n="62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B40A09-180B-49FA-B7AE-C039C1E0F6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7DD58-E59F-4A52-BDC8-366F11DE96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0043-D98D-4B92-BA39-8EFE5C32E3A1}" type="datetimeFigureOut">
              <a:rPr lang="en-US" smtClean="0"/>
              <a:t>15-Jun-18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F614E-47AE-422B-A1C9-23EAA3C1F8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68773-2338-46E0-BCDF-79E6C72398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7A8CC-081C-4F45-A02D-5909573C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9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10AC-5633-4596-9149-EE944D6998E0}" type="datetimeFigureOut">
              <a:rPr lang="en-US" smtClean="0"/>
              <a:t>15-Jun-18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D1C70-9BE1-4D20-8F0A-E3FC130EC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ructdynviblab.mcgill.ca/download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Adapted from McGill University’s Structural Dynamics &amp; Vibrational Lab: </a:t>
            </a:r>
            <a:r>
              <a:rPr lang="en-CA" sz="1200" u="sng" dirty="0">
                <a:hlinkClick r:id="rId3"/>
              </a:rPr>
              <a:t>http://structdynviblab.mcgill.ca/download.html</a:t>
            </a:r>
            <a:endParaRPr lang="en-CA" sz="1200" dirty="0"/>
          </a:p>
          <a:p>
            <a:r>
              <a:rPr lang="en-US" dirty="0"/>
              <a:t>This program can be redistributed and/or modified under the terms of GNU public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1C70-9BE1-4D20-8F0A-E3FC130EC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Wingdings" panose="05000000000000000000" pitchFamily="2" charset="2"/>
              <a:buChar char="§"/>
            </a:pPr>
            <a:r>
              <a:rPr lang="en-US" sz="1200" b="0" dirty="0"/>
              <a:t>To change the footer details (i.e. name, topic, date), select the </a:t>
            </a:r>
            <a:r>
              <a:rPr lang="en-US" sz="1200" b="1" dirty="0"/>
              <a:t>View </a:t>
            </a:r>
            <a:r>
              <a:rPr lang="en-US" sz="1200" b="0" dirty="0"/>
              <a:t>tab and click on </a:t>
            </a:r>
            <a:r>
              <a:rPr lang="en-US" sz="1200" b="1" dirty="0"/>
              <a:t>Slide Master</a:t>
            </a:r>
            <a:r>
              <a:rPr lang="en-US" sz="1200" b="0" dirty="0"/>
              <a:t>. Navigate to the 3</a:t>
            </a:r>
            <a:r>
              <a:rPr lang="en-US" sz="1200" b="0" baseline="30000" dirty="0"/>
              <a:t>rd</a:t>
            </a:r>
            <a:r>
              <a:rPr lang="en-US" sz="1200" b="0" dirty="0"/>
              <a:t> slide and edit the footer content (shown as a 3-column table). This will remain fixed throughout all your slides except for the title slide.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To fade a part of text or figure, use a box with a transparency of 25%. Or, click on the faded box shown above, select the box and copy it anywhere you want.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The total number of pages, shown in the lower-right corner as </a:t>
            </a:r>
            <a:r>
              <a:rPr lang="en-US" sz="1200" b="1" dirty="0"/>
              <a:t>5</a:t>
            </a:r>
            <a:r>
              <a:rPr lang="en-US" sz="1200" b="0" dirty="0"/>
              <a:t>, should be adjusted manually in the </a:t>
            </a:r>
            <a:r>
              <a:rPr lang="en-US" sz="1200" b="1" dirty="0"/>
              <a:t>Slide Master</a:t>
            </a:r>
            <a:r>
              <a:rPr lang="en-US" sz="1200" b="0" dirty="0"/>
              <a:t>. Unfortunately, we could not find a way to handle it automatically (maybe macros?). Changing slide number is already handled automatically.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dirty="0"/>
              <a:t>In the header (where the main topics are mentioned as a table), highlighting the current topic as a bold text should be performed manually. This table must be copied and edited manually into new slides.</a:t>
            </a:r>
            <a:endParaRPr lang="en-US" sz="1500" b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500" b="0" dirty="0"/>
              <a:t>If you need to change or delete the background pictures, go to the </a:t>
            </a:r>
            <a:r>
              <a:rPr lang="en-US" sz="1500" b="1" dirty="0"/>
              <a:t>Slide Master</a:t>
            </a:r>
            <a:r>
              <a:rPr lang="en-US" sz="1500" b="0" dirty="0"/>
              <a:t>. Any changes there would affect relevant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1C70-9BE1-4D20-8F0A-E3FC130EC7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5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1C70-9BE1-4D20-8F0A-E3FC130EC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75778FA-355C-4602-B8EB-98348913E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96" y="1"/>
            <a:ext cx="5343525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C88F438-41C0-483B-A472-9DBBEE932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974" y="1894460"/>
            <a:ext cx="9144000" cy="86659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1DF5E33-1815-4208-A72A-63D4CFA48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22" y="435218"/>
            <a:ext cx="10718240" cy="940904"/>
          </a:xfrm>
          <a:prstGeom prst="roundRect">
            <a:avLst/>
          </a:prstGeom>
          <a:solidFill>
            <a:srgbClr val="C8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>
              <a:defRPr lang="en-US" sz="280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36" name="Content Placeholder 34">
            <a:extLst>
              <a:ext uri="{FF2B5EF4-FFF2-40B4-BE49-F238E27FC236}">
                <a16:creationId xmlns:a16="http://schemas.microsoft.com/office/drawing/2014/main" id="{693DF875-931B-4FD9-95E8-12881EE0D8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50836" y="3087813"/>
            <a:ext cx="9144137" cy="993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2000" dirty="0" smtClean="0"/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  <p:sp>
        <p:nvSpPr>
          <p:cNvPr id="39" name="Content Placeholder 34">
            <a:extLst>
              <a:ext uri="{FF2B5EF4-FFF2-40B4-BE49-F238E27FC236}">
                <a16:creationId xmlns:a16="http://schemas.microsoft.com/office/drawing/2014/main" id="{7392E039-4A8C-461A-88D8-48CB8DBC161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837" y="4366458"/>
            <a:ext cx="9144137" cy="45273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 smtClean="0"/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DABCF-B944-448E-9357-98BF8FC66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4" y="4931768"/>
            <a:ext cx="5714426" cy="17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7E6A-46D0-47AF-A338-CBDFAB27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F4947-FFB7-48BE-8610-2D36D5459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EF5F2-8C3F-4EF3-A862-9AE3819E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292A-71A8-4781-B69F-0FD165F7DD37}" type="datetime4">
              <a:rPr lang="en-US" smtClean="0"/>
              <a:t>June 15,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278B-3FE5-4F6D-9662-608ABA22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1C170-F4C9-4AA2-8BEF-94AFFB0B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584F13-31ED-471C-870C-3AF7EFB6C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84B74-9DC8-4FF9-B689-8B1D70727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6191E-6CD4-467B-A9EC-8909A54E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0AB9-75D5-4244-874E-29CEA2B86EB7}" type="datetime4">
              <a:rPr lang="en-US" smtClean="0"/>
              <a:t>June 15,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99B11-CDAF-4004-8A4F-99297A3F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BA067-B8A2-45A0-9752-010D54D8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2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5774EB-A1DB-46F0-BBA6-3D90DC39D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0"/>
            <a:ext cx="53435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F5AC1B-8EF3-4369-AB7D-1509AC17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5997"/>
            <a:ext cx="9497599" cy="777875"/>
          </a:xfrm>
          <a:solidFill>
            <a:srgbClr val="C80000"/>
          </a:solidFill>
          <a:effectLst>
            <a:outerShdw blurRad="101600" dist="101600" dir="5400000" algn="t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457200" algn="l" rtl="0">
              <a:defRPr lang="en-US" sz="280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395C8-9274-4E74-B6D0-303D56742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1620818"/>
            <a:ext cx="11229975" cy="4627581"/>
          </a:xfrm>
        </p:spPr>
        <p:txBody>
          <a:bodyPr/>
          <a:lstStyle>
            <a:lvl1pPr marL="228600" indent="-365760">
              <a:buFontTx/>
              <a:buBlip>
                <a:blip r:embed="rId3"/>
              </a:buBlip>
              <a:defRPr sz="1800">
                <a:solidFill>
                  <a:srgbClr val="C80000"/>
                </a:solidFill>
              </a:defRPr>
            </a:lvl1pPr>
            <a:lvl2pPr marL="685800" indent="-274320">
              <a:buFontTx/>
              <a:buBlip>
                <a:blip r:embed="rId3"/>
              </a:buBlip>
              <a:defRPr sz="1600"/>
            </a:lvl2pPr>
            <a:lvl3pPr marL="1143000" indent="-274320">
              <a:buFontTx/>
              <a:buBlip>
                <a:blip r:embed="rId3"/>
              </a:buBlip>
              <a:defRPr sz="1400"/>
            </a:lvl3pPr>
            <a:lvl4pPr marL="1600200" indent="-274320">
              <a:buFontTx/>
              <a:buBlip>
                <a:blip r:embed="rId3"/>
              </a:buBlip>
              <a:defRPr sz="1200"/>
            </a:lvl4pPr>
            <a:lvl5pPr marL="2057400" indent="-274320">
              <a:buFontTx/>
              <a:buBlip>
                <a:blip r:embed="rId3"/>
              </a:buBlip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85F87211-C1F8-4344-91C2-3C1C04D02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226" y="521335"/>
            <a:ext cx="1510513" cy="45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B75C4-1645-46AF-AF60-CEA5D8C472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366" y="521335"/>
            <a:ext cx="514350" cy="587198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45F44C0-559F-4631-8108-1F3C7C1C5DA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18415618"/>
              </p:ext>
            </p:extLst>
          </p:nvPr>
        </p:nvGraphicFramePr>
        <p:xfrm>
          <a:off x="0" y="6614160"/>
          <a:ext cx="111633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160">
                  <a:extLst>
                    <a:ext uri="{9D8B030D-6E8A-4147-A177-3AD203B41FA5}">
                      <a16:colId xmlns:a16="http://schemas.microsoft.com/office/drawing/2014/main" val="3653476459"/>
                    </a:ext>
                  </a:extLst>
                </a:gridCol>
                <a:gridCol w="7655860">
                  <a:extLst>
                    <a:ext uri="{9D8B030D-6E8A-4147-A177-3AD203B41FA5}">
                      <a16:colId xmlns:a16="http://schemas.microsoft.com/office/drawing/2014/main" val="4167142491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691051328"/>
                    </a:ext>
                  </a:extLst>
                </a:gridCol>
              </a:tblGrid>
              <a:tr h="2174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Arbaaz Khan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C80000"/>
                          </a:solidFill>
                        </a:rPr>
                        <a:t>Deep Learning for Electromagnetic Analysis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June 13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, 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188673"/>
                  </a:ext>
                </a:extLst>
              </a:tr>
            </a:tbl>
          </a:graphicData>
        </a:graphic>
      </p:graphicFrame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4498CF3-E7AE-492B-889D-85D4FAAE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614160"/>
            <a:ext cx="1028700" cy="243840"/>
          </a:xfrm>
          <a:solidFill>
            <a:srgbClr val="B3B3B3"/>
          </a:solidFill>
        </p:spPr>
        <p:txBody>
          <a:bodyPr/>
          <a:lstStyle>
            <a:lvl1pPr algn="ctr" rtl="0">
              <a:defRPr sz="1050" b="1">
                <a:solidFill>
                  <a:schemeClr val="tx1"/>
                </a:solidFill>
              </a:defRPr>
            </a:lvl1pPr>
          </a:lstStyle>
          <a:p>
            <a:fld id="{707AAA08-D44A-473E-861C-66AE1EF8B60F}" type="slidenum">
              <a:rPr lang="en-US" smtClean="0"/>
              <a:pPr/>
              <a:t>‹#›</a:t>
            </a:fld>
            <a:r>
              <a:rPr lang="en-US" dirty="0"/>
              <a:t> / 5</a:t>
            </a:r>
          </a:p>
        </p:txBody>
      </p:sp>
    </p:spTree>
    <p:extLst>
      <p:ext uri="{BB962C8B-B14F-4D97-AF65-F5344CB8AC3E}">
        <p14:creationId xmlns:p14="http://schemas.microsoft.com/office/powerpoint/2010/main" val="10486329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28E2-AD4E-4125-A1EC-EB2ED826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56F4E-3AC6-4ACF-8BA6-5E2F4837A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13494-1EA3-4747-9247-753279E8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47F7-02BF-4202-86FA-0D2770E0D3B6}" type="datetime4">
              <a:rPr lang="en-US" smtClean="0"/>
              <a:t>June 15,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E3508-A604-45B1-8BB2-B520E0EF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C0BE3-4456-4C8A-BAB2-6DA223D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6D2A-5440-41C4-BD99-8CADC075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42F9-FFC0-4D25-9F3B-24FA8D19A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43E6F-DB2D-41CC-BA47-9FE4C3BC2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E09F9-1592-4C7F-AAB0-21A5CD6A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F41E-A6B6-496F-AD3C-C39FD57A98A4}" type="datetime4">
              <a:rPr lang="en-US" smtClean="0"/>
              <a:t>June 15,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D8911-849E-435A-9123-4437A168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2FCA3-8B2E-4299-AE83-5112225E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9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FCCB-63A4-4D07-9E87-58B6F752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5BC3C-2A28-485A-BB46-B6E3C2D97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4FA14-D201-45C0-8E88-E9FB58F9B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A09FE-DA5E-4D7A-9D65-30ECA9E50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C54C2-2B72-443A-A23D-F55AEDF84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D33C5-F851-4A8A-8217-4E2E2FDA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25AF-9E92-4357-ABBF-173C4837A0DC}" type="datetime4">
              <a:rPr lang="en-US" smtClean="0"/>
              <a:t>June 15, 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A2E4F-1C77-4C8D-ADF8-1D990B0A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2757F-9241-466B-81DE-88B70C03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0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3D85-DD4E-4A59-A8FF-397D5CEB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16A757-1C0A-4B74-8F1A-E9AC756E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827D-3CCF-4DBA-992C-C23FC86D0925}" type="datetime4">
              <a:rPr lang="en-US" smtClean="0"/>
              <a:t>June 15, 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3A179-EFFD-4143-B9E7-776CFDFB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A8070-A325-461B-83C9-3E61530D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B9C08-83FB-4C4D-AE13-FB620F43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5CDB-2DEF-4FCE-B510-7C41CDA4107B}" type="datetime4">
              <a:rPr lang="en-US" smtClean="0"/>
              <a:t>June 15, 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5A919-BBF8-4CA7-A6DB-F5FD459D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3FD42-CFDC-4FF6-B7BA-2D9A899C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68D0-11F2-4F46-8ADE-19409EB6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DD07-F234-441D-8142-89C50B26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81D34-9DAF-4B04-9DB6-951F59673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C88FC-860B-41C0-9326-1940EE4D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ABD-D178-44D3-BEC5-9FA27E80635B}" type="datetime4">
              <a:rPr lang="en-US" smtClean="0"/>
              <a:t>June 15,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9F22-3628-411D-8C8D-8D076C82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3666D-9DA3-4E2C-8CD1-D6382C67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8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AB18-7EF0-4EEB-BA4D-BFD13F41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DA5EE-4134-482A-8F5E-973DD57DA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F046A-060F-45AB-BB2B-AD0314BC9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88893-FE7B-43B3-998A-29209E0E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AA9-2199-443A-AA9F-9B70C1D41CF1}" type="datetime4">
              <a:rPr lang="en-US" smtClean="0"/>
              <a:t>June 15,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2BCA9-26E3-4AC8-8B87-7B803104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77A2B-97AA-4C14-A648-D9EED6ED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E51C9-0FEC-48F3-BCB8-DD2F7FD2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33D36-938D-4B61-AC14-CE4CB6CB0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26BEF-00CA-445B-9F68-9EF7287E8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1C60-155F-4966-97F6-E37C99E523A1}" type="datetime4">
              <a:rPr lang="en-US" smtClean="0"/>
              <a:t>June 15,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5010-6EF1-452C-BCA6-3639A344E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392E-C9E6-47F5-B2F2-B2149B6A6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AA08-D44A-473E-861C-66AE1EF8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2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rbaaz.khan@mail.mcgill.ca" TargetMode="External"/><Relationship Id="rId2" Type="http://schemas.openxmlformats.org/officeDocument/2006/relationships/hyperlink" Target="http://www.compem.ece.mcgill.ca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A71CD8D-0CD4-4365-8CEC-05DE8C842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Arbaaz Khan</a:t>
            </a:r>
          </a:p>
          <a:p>
            <a:r>
              <a:rPr lang="en-US" dirty="0"/>
              <a:t>Dept. of Electrical &amp; Computer Engineering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9A828F-B313-4365-919F-A90C6FFF3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Statistical Methods for Magnetic Field Estimation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6E3AB-E2CF-4363-BC83-6319063532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200" b="1" dirty="0"/>
              <a:t>McGill University</a:t>
            </a:r>
          </a:p>
          <a:p>
            <a:r>
              <a:rPr lang="en-US" dirty="0"/>
              <a:t>Presentation Series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34DC8D-C3ED-46D8-8BD4-64CEFFD69BB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June 13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27711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95EC-D118-4689-ABF8-AB339C7F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806F-E178-44BC-A24A-CB1BB3E57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Advancements in Machine Learning</a:t>
            </a:r>
          </a:p>
          <a:p>
            <a:pPr lvl="1"/>
            <a:r>
              <a:rPr lang="en-US" dirty="0"/>
              <a:t>Types of Deep Learning</a:t>
            </a:r>
          </a:p>
          <a:p>
            <a:pPr lvl="1"/>
            <a:endParaRPr lang="en-US" dirty="0"/>
          </a:p>
          <a:p>
            <a:r>
              <a:rPr lang="en-US" dirty="0"/>
              <a:t>Deep Networks</a:t>
            </a:r>
          </a:p>
          <a:p>
            <a:pPr lvl="1"/>
            <a:r>
              <a:rPr lang="en-US" dirty="0"/>
              <a:t>Artificial Neural Networks</a:t>
            </a:r>
          </a:p>
          <a:p>
            <a:pPr lvl="1"/>
            <a:r>
              <a:rPr lang="en-US" dirty="0"/>
              <a:t>Convolutional Neural Networks</a:t>
            </a:r>
          </a:p>
          <a:p>
            <a:pPr lvl="1"/>
            <a:endParaRPr lang="en-US" dirty="0"/>
          </a:p>
          <a:p>
            <a:r>
              <a:rPr lang="en-US" dirty="0"/>
              <a:t>Results</a:t>
            </a:r>
          </a:p>
          <a:p>
            <a:pPr lvl="1"/>
            <a:r>
              <a:rPr lang="en-US" dirty="0" err="1"/>
              <a:t>ConvNets</a:t>
            </a:r>
            <a:r>
              <a:rPr lang="en-US" dirty="0"/>
              <a:t> / CNNs</a:t>
            </a:r>
          </a:p>
          <a:p>
            <a:pPr lvl="1"/>
            <a:endParaRPr lang="en-US" dirty="0"/>
          </a:p>
          <a:p>
            <a:r>
              <a:rPr lang="en-US" dirty="0"/>
              <a:t>Recurrent Neural Nets</a:t>
            </a:r>
          </a:p>
          <a:p>
            <a:pPr lvl="1"/>
            <a:r>
              <a:rPr lang="en-US" dirty="0"/>
              <a:t>Issues with CNN</a:t>
            </a:r>
          </a:p>
          <a:p>
            <a:pPr lvl="1"/>
            <a:r>
              <a:rPr lang="en-US" dirty="0"/>
              <a:t>RNN – working</a:t>
            </a:r>
          </a:p>
          <a:p>
            <a:pPr lvl="1"/>
            <a:endParaRPr lang="en-US" dirty="0"/>
          </a:p>
          <a:p>
            <a:r>
              <a:rPr lang="en-US" dirty="0"/>
              <a:t>Expansion</a:t>
            </a:r>
          </a:p>
          <a:p>
            <a:pPr lvl="1"/>
            <a:r>
              <a:rPr lang="en-US" dirty="0"/>
              <a:t>Machine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22F3B-35BF-467C-AF5C-460A9429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pPr/>
              <a:t>2</a:t>
            </a:fld>
            <a:r>
              <a:rPr lang="en-US" dirty="0"/>
              <a:t> / 5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51DE220F-A4F0-44CC-B43F-AC9A6D8FC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697822"/>
              </p:ext>
            </p:extLst>
          </p:nvPr>
        </p:nvGraphicFramePr>
        <p:xfrm>
          <a:off x="0" y="0"/>
          <a:ext cx="94975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933">
                  <a:extLst>
                    <a:ext uri="{9D8B030D-6E8A-4147-A177-3AD203B41FA5}">
                      <a16:colId xmlns:a16="http://schemas.microsoft.com/office/drawing/2014/main" val="1391316694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3360042523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998431313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3445346457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2887519335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2950804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Introduction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Deep Networks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Recurrent Neural Nets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Expansion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2716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0BC90E-F90E-4521-8811-52211E45E6EE}"/>
              </a:ext>
            </a:extLst>
          </p:cNvPr>
          <p:cNvSpPr/>
          <p:nvPr/>
        </p:nvSpPr>
        <p:spPr>
          <a:xfrm>
            <a:off x="476249" y="2705882"/>
            <a:ext cx="3181350" cy="3581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95EC-D118-4689-ABF8-AB339C7F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Advancements in Machine Learning - Recent Trends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806F-E178-44BC-A24A-CB1BB3E57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Although Deep Learning has gained a lot of importance in recent times, it has been in existence since 1940.</a:t>
            </a:r>
          </a:p>
          <a:p>
            <a:r>
              <a:rPr lang="en-US"/>
              <a:t>Some factors that are directly responsible for the growth in past few years are:</a:t>
            </a:r>
          </a:p>
          <a:p>
            <a:pPr lvl="1"/>
            <a:r>
              <a:rPr lang="en-US"/>
              <a:t>Computation Power (GPUs, ASICs, TPU).</a:t>
            </a:r>
          </a:p>
          <a:p>
            <a:pPr lvl="1"/>
            <a:r>
              <a:rPr lang="en-US"/>
              <a:t>Data.</a:t>
            </a:r>
          </a:p>
          <a:p>
            <a:pPr lvl="1"/>
            <a:r>
              <a:rPr lang="en-US"/>
              <a:t>Improvement in algorithms (CNN , LSTM).</a:t>
            </a:r>
          </a:p>
          <a:p>
            <a:pPr lvl="1"/>
            <a:r>
              <a:rPr lang="en-US"/>
              <a:t>Infrastructure &amp; Frameworks (Git, Cloud Computing, Tensorflow).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22F3B-35BF-467C-AF5C-460A9429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pPr/>
              <a:t>3</a:t>
            </a:fld>
            <a:r>
              <a:rPr lang="en-US" dirty="0"/>
              <a:t> / 5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51DE220F-A4F0-44CC-B43F-AC9A6D8FC4A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94975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933">
                  <a:extLst>
                    <a:ext uri="{9D8B030D-6E8A-4147-A177-3AD203B41FA5}">
                      <a16:colId xmlns:a16="http://schemas.microsoft.com/office/drawing/2014/main" val="1391316694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3360042523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998431313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3445346457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2887519335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2950804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Introduction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Deep Networks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Recurrent Neural Nets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Expansion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27160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C8592ED-7F75-421B-BF22-A77F4361D5F8}"/>
              </a:ext>
            </a:extLst>
          </p:cNvPr>
          <p:cNvGrpSpPr/>
          <p:nvPr/>
        </p:nvGrpSpPr>
        <p:grpSpPr>
          <a:xfrm>
            <a:off x="778406" y="4058515"/>
            <a:ext cx="8422105" cy="1417494"/>
            <a:chOff x="882316" y="4276725"/>
            <a:chExt cx="8422105" cy="1177061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945F0DC4-F42C-44A1-BCE5-DF3632C1075F}"/>
                </a:ext>
              </a:extLst>
            </p:cNvPr>
            <p:cNvSpPr txBox="1">
              <a:spLocks/>
            </p:cNvSpPr>
            <p:nvPr/>
          </p:nvSpPr>
          <p:spPr>
            <a:xfrm>
              <a:off x="882316" y="4620754"/>
              <a:ext cx="8422105" cy="833032"/>
            </a:xfrm>
            <a:prstGeom prst="round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36576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3"/>
                </a:buBlip>
                <a:defRPr sz="1800" kern="1200">
                  <a:solidFill>
                    <a:srgbClr val="C80000"/>
                  </a:solidFill>
                  <a:latin typeface="+mn-lt"/>
                  <a:ea typeface="+mn-ea"/>
                  <a:cs typeface="+mn-cs"/>
                </a:defRPr>
              </a:lvl1pPr>
              <a:lvl2pPr marL="685800" indent="-27432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7432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7432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7432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buNone/>
              </a:pPr>
              <a:r>
                <a:rPr lang="en-US" dirty="0">
                  <a:solidFill>
                    <a:schemeClr val="tx1"/>
                  </a:solidFill>
                </a:rPr>
                <a:t>A computationally cheap &amp; accurate field solution is necessary for analysis of electromagnetic devices such as actuators, transformers, and electric machines.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5BED27F-DC5A-481F-A6B3-E034EFB9EB91}"/>
                </a:ext>
              </a:extLst>
            </p:cNvPr>
            <p:cNvSpPr txBox="1">
              <a:spLocks/>
            </p:cNvSpPr>
            <p:nvPr/>
          </p:nvSpPr>
          <p:spPr>
            <a:xfrm>
              <a:off x="882316" y="4276725"/>
              <a:ext cx="8422105" cy="423542"/>
            </a:xfrm>
            <a:prstGeom prst="round2SameRect">
              <a:avLst/>
            </a:prstGeom>
            <a:solidFill>
              <a:srgbClr val="DBDBDB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36576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3"/>
                </a:buBlip>
                <a:defRPr sz="1800" kern="1200">
                  <a:solidFill>
                    <a:srgbClr val="C80000"/>
                  </a:solidFill>
                  <a:latin typeface="+mn-lt"/>
                  <a:ea typeface="+mn-ea"/>
                  <a:cs typeface="+mn-cs"/>
                </a:defRPr>
              </a:lvl1pPr>
              <a:lvl2pPr marL="685800" indent="-27432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7432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7432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7432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solidFill>
                    <a:srgbClr val="A40000"/>
                  </a:solidFill>
                </a:rPr>
                <a:t>Why not use these models for design &amp; analysis of Electrical machines?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68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45AB-AF24-4521-95F8-BD06C03A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-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DF64-CFD1-4FD7-A3A8-D5E9EFC4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Neural Networks are modeled as collections of neurons that are connected in an acyclic graph.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 loss function (dependent on training data and weights) measures the quality of a particular set of parameters based on how well the induced scores agreed with the ground truth target in the training data.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20615-731D-4246-8880-44E67C50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AA08-D44A-473E-861C-66AE1EF8B60F}" type="slidenum">
              <a:rPr lang="en-US" smtClean="0"/>
              <a:pPr/>
              <a:t>4</a:t>
            </a:fld>
            <a:r>
              <a:rPr lang="en-US" dirty="0"/>
              <a:t> / 5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88FD228-4422-4544-BD8C-995392CE4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510506"/>
              </p:ext>
            </p:extLst>
          </p:nvPr>
        </p:nvGraphicFramePr>
        <p:xfrm>
          <a:off x="0" y="0"/>
          <a:ext cx="94975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933">
                  <a:extLst>
                    <a:ext uri="{9D8B030D-6E8A-4147-A177-3AD203B41FA5}">
                      <a16:colId xmlns:a16="http://schemas.microsoft.com/office/drawing/2014/main" val="1391316694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3360042523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998431313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3445346457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2887519335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2950804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Introduction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Deep Networks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Recurrent Neural Nets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Expansion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2716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78830D-01BA-4EB9-81AE-84A5744F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57" y="2247899"/>
            <a:ext cx="4213758" cy="206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12F543-B9BA-4BBA-B216-EBD717671383}"/>
              </a:ext>
            </a:extLst>
          </p:cNvPr>
          <p:cNvSpPr txBox="1"/>
          <p:nvPr/>
        </p:nvSpPr>
        <p:spPr>
          <a:xfrm>
            <a:off x="4763885" y="4314825"/>
            <a:ext cx="2654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Figure</a:t>
            </a:r>
            <a:r>
              <a:rPr lang="en-US" sz="1400" dirty="0"/>
              <a:t>: </a:t>
            </a:r>
            <a:r>
              <a:rPr lang="en-US" sz="1200" dirty="0"/>
              <a:t>A feed-forward neural network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781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A71CD8D-0CD4-4365-8CEC-05DE8C842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974" y="1694435"/>
            <a:ext cx="9144000" cy="866594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Thank you!</a:t>
            </a:r>
          </a:p>
          <a:p>
            <a:r>
              <a:rPr lang="en-US" sz="2400" i="1" dirty="0"/>
              <a:t>Questions or Comments?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9A828F-B313-4365-919F-A90C6FFF3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Statistical Methods for Magnetic Field Estimation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6E3AB-E2CF-4363-BC83-631906353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50836" y="2887789"/>
            <a:ext cx="9144137" cy="846012"/>
          </a:xfrm>
        </p:spPr>
        <p:txBody>
          <a:bodyPr/>
          <a:lstStyle/>
          <a:p>
            <a:r>
              <a:rPr lang="en-US" sz="2200" b="1" dirty="0"/>
              <a:t>McGill University</a:t>
            </a:r>
          </a:p>
          <a:p>
            <a:r>
              <a:rPr lang="en-US" dirty="0"/>
              <a:t>Presentation Series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34DC8D-C3ED-46D8-8BD4-64CEFFD69B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0525" y="4081588"/>
            <a:ext cx="6686549" cy="73760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A40000"/>
                </a:solidFill>
              </a:rPr>
              <a:t>Visit our website</a:t>
            </a:r>
            <a:r>
              <a:rPr lang="en-US" dirty="0">
                <a:solidFill>
                  <a:srgbClr val="A40000"/>
                </a:solidFill>
              </a:rPr>
              <a:t>:</a:t>
            </a:r>
            <a:r>
              <a:rPr lang="en-US" dirty="0"/>
              <a:t> 	</a:t>
            </a:r>
            <a:r>
              <a:rPr lang="en-US" dirty="0">
                <a:hlinkClick r:id="rId2"/>
              </a:rPr>
              <a:t>http://www.compem.ece.mcgill.ca</a:t>
            </a:r>
            <a:r>
              <a:rPr lang="en-US" dirty="0"/>
              <a:t> </a:t>
            </a:r>
          </a:p>
          <a:p>
            <a:pPr algn="l"/>
            <a:r>
              <a:rPr lang="en-US" b="1" dirty="0">
                <a:solidFill>
                  <a:srgbClr val="A40000"/>
                </a:solidFill>
              </a:rPr>
              <a:t>Email address</a:t>
            </a:r>
            <a:r>
              <a:rPr lang="en-US" dirty="0">
                <a:solidFill>
                  <a:srgbClr val="A40000"/>
                </a:solidFill>
              </a:rPr>
              <a:t>:</a:t>
            </a:r>
            <a:r>
              <a:rPr lang="en-US" dirty="0"/>
              <a:t>	</a:t>
            </a:r>
            <a:r>
              <a:rPr lang="en-US" dirty="0">
                <a:hlinkClick r:id="rId3"/>
              </a:rPr>
              <a:t>arbaaz.khan@mail.mcgill.ca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537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534</Words>
  <Application>Microsoft Office PowerPoint</Application>
  <PresentationFormat>Widescreen</PresentationFormat>
  <Paragraphs>83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Statistical Methods for Magnetic Field Estimation</vt:lpstr>
      <vt:lpstr>Outline</vt:lpstr>
      <vt:lpstr>Advancements in Machine Learning - Recent Trends</vt:lpstr>
      <vt:lpstr>ANN - Introduction</vt:lpstr>
      <vt:lpstr>Statistical Methods for Magnetic Field Estimation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Hossain Mohammadi</dc:creator>
  <cp:lastModifiedBy>Hossain Mohammadi</cp:lastModifiedBy>
  <cp:revision>41</cp:revision>
  <dcterms:created xsi:type="dcterms:W3CDTF">2018-06-08T14:57:59Z</dcterms:created>
  <dcterms:modified xsi:type="dcterms:W3CDTF">2018-06-15T20:40:26Z</dcterms:modified>
</cp:coreProperties>
</file>